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57" r:id="rId5"/>
    <p:sldId id="265" r:id="rId6"/>
    <p:sldId id="264" r:id="rId7"/>
    <p:sldId id="263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60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5737" autoAdjust="0"/>
  </p:normalViewPr>
  <p:slideViewPr>
    <p:cSldViewPr snapToGrid="0">
      <p:cViewPr varScale="1">
        <p:scale>
          <a:sx n="128" d="100"/>
          <a:sy n="128" d="100"/>
        </p:scale>
        <p:origin x="105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244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21F4F8-B707-4782-A42A-171CB44C7E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C8E1FB-836D-456F-81DD-4A9699D76BA9}">
      <dgm:prSet phldrT="[Text]"/>
      <dgm:spPr/>
      <dgm:t>
        <a:bodyPr/>
        <a:lstStyle/>
        <a:p>
          <a:r>
            <a:rPr lang="en-US" dirty="0" smtClean="0"/>
            <a:t>Block/Logic Level</a:t>
          </a:r>
          <a:endParaRPr lang="en-US" dirty="0"/>
        </a:p>
      </dgm:t>
    </dgm:pt>
    <dgm:pt modelId="{19564141-B196-44AF-A9C5-48CBD03CB912}" type="parTrans" cxnId="{E104B5CE-EC54-40BC-B890-81EEF96003E5}">
      <dgm:prSet/>
      <dgm:spPr/>
      <dgm:t>
        <a:bodyPr/>
        <a:lstStyle/>
        <a:p>
          <a:endParaRPr lang="en-US"/>
        </a:p>
      </dgm:t>
    </dgm:pt>
    <dgm:pt modelId="{BADA0783-A8F7-4AC8-BA7E-0E4777505EBD}" type="sibTrans" cxnId="{E104B5CE-EC54-40BC-B890-81EEF96003E5}">
      <dgm:prSet/>
      <dgm:spPr/>
      <dgm:t>
        <a:bodyPr/>
        <a:lstStyle/>
        <a:p>
          <a:endParaRPr lang="en-US"/>
        </a:p>
      </dgm:t>
    </dgm:pt>
    <dgm:pt modelId="{E3B2CDCB-2A05-433F-953B-6B26C5BF7458}">
      <dgm:prSet phldrT="[Text]"/>
      <dgm:spPr/>
      <dgm:t>
        <a:bodyPr/>
        <a:lstStyle/>
        <a:p>
          <a:r>
            <a:rPr lang="en-US" dirty="0" smtClean="0"/>
            <a:t>???</a:t>
          </a:r>
          <a:endParaRPr lang="en-US" dirty="0"/>
        </a:p>
      </dgm:t>
    </dgm:pt>
    <dgm:pt modelId="{FD4B5AA7-EDE1-44C4-8014-74753A60BE3C}" type="parTrans" cxnId="{E609FCE2-3B04-48A1-AB8C-BD9252C4BF96}">
      <dgm:prSet/>
      <dgm:spPr/>
      <dgm:t>
        <a:bodyPr/>
        <a:lstStyle/>
        <a:p>
          <a:endParaRPr lang="en-US"/>
        </a:p>
      </dgm:t>
    </dgm:pt>
    <dgm:pt modelId="{24BCD3EF-C659-4558-8DAE-13A2059EE2D8}" type="sibTrans" cxnId="{E609FCE2-3B04-48A1-AB8C-BD9252C4BF96}">
      <dgm:prSet/>
      <dgm:spPr/>
      <dgm:t>
        <a:bodyPr/>
        <a:lstStyle/>
        <a:p>
          <a:endParaRPr lang="en-US"/>
        </a:p>
      </dgm:t>
    </dgm:pt>
    <dgm:pt modelId="{A12642F1-6E6F-4597-B458-6FA3FBACB7AB}">
      <dgm:prSet phldrT="[Text]"/>
      <dgm:spPr/>
      <dgm:t>
        <a:bodyPr/>
        <a:lstStyle/>
        <a:p>
          <a:r>
            <a:rPr lang="en-US" dirty="0" smtClean="0"/>
            <a:t>Standard Cells</a:t>
          </a:r>
          <a:endParaRPr lang="en-US" dirty="0"/>
        </a:p>
      </dgm:t>
    </dgm:pt>
    <dgm:pt modelId="{EB52F3DC-CE21-4CC3-9150-23DD5F87068E}" type="parTrans" cxnId="{204F5216-2C85-48CE-B0B8-2046117EEE77}">
      <dgm:prSet/>
      <dgm:spPr/>
      <dgm:t>
        <a:bodyPr/>
        <a:lstStyle/>
        <a:p>
          <a:endParaRPr lang="en-US"/>
        </a:p>
      </dgm:t>
    </dgm:pt>
    <dgm:pt modelId="{09843F1F-50B0-42CB-9E57-2168237CD744}" type="sibTrans" cxnId="{204F5216-2C85-48CE-B0B8-2046117EEE77}">
      <dgm:prSet/>
      <dgm:spPr/>
      <dgm:t>
        <a:bodyPr/>
        <a:lstStyle/>
        <a:p>
          <a:endParaRPr lang="en-US"/>
        </a:p>
      </dgm:t>
    </dgm:pt>
    <dgm:pt modelId="{F44743BE-30A3-4F23-B015-6E29C7DA93A3}">
      <dgm:prSet phldrT="[Text]"/>
      <dgm:spPr/>
      <dgm:t>
        <a:bodyPr/>
        <a:lstStyle/>
        <a:p>
          <a:r>
            <a:rPr lang="en-US" dirty="0" smtClean="0"/>
            <a:t>Device Level</a:t>
          </a:r>
          <a:endParaRPr lang="en-US" dirty="0"/>
        </a:p>
      </dgm:t>
    </dgm:pt>
    <dgm:pt modelId="{741A0867-5601-4368-AB5E-7B23B463F788}" type="parTrans" cxnId="{08E3D453-2552-45A7-90F5-B5A979D1F339}">
      <dgm:prSet/>
      <dgm:spPr/>
      <dgm:t>
        <a:bodyPr/>
        <a:lstStyle/>
        <a:p>
          <a:endParaRPr lang="en-US"/>
        </a:p>
      </dgm:t>
    </dgm:pt>
    <dgm:pt modelId="{8058E605-2A4B-4A42-A82A-1126D8E30D69}" type="sibTrans" cxnId="{08E3D453-2552-45A7-90F5-B5A979D1F339}">
      <dgm:prSet/>
      <dgm:spPr/>
      <dgm:t>
        <a:bodyPr/>
        <a:lstStyle/>
        <a:p>
          <a:endParaRPr lang="en-US"/>
        </a:p>
      </dgm:t>
    </dgm:pt>
    <dgm:pt modelId="{53B24552-B08C-48C3-A4B8-95DA1E10C2DE}">
      <dgm:prSet phldrT="[Text]"/>
      <dgm:spPr/>
      <dgm:t>
        <a:bodyPr/>
        <a:lstStyle/>
        <a:p>
          <a:r>
            <a:rPr lang="en-US" dirty="0" smtClean="0"/>
            <a:t>???</a:t>
          </a:r>
          <a:endParaRPr lang="en-US" dirty="0"/>
        </a:p>
      </dgm:t>
    </dgm:pt>
    <dgm:pt modelId="{3FC07B9B-1907-424A-BA0E-C4091C0D5647}" type="parTrans" cxnId="{10E35183-7937-4184-97C0-FA5341BBA6D5}">
      <dgm:prSet/>
      <dgm:spPr/>
      <dgm:t>
        <a:bodyPr/>
        <a:lstStyle/>
        <a:p>
          <a:endParaRPr lang="en-US"/>
        </a:p>
      </dgm:t>
    </dgm:pt>
    <dgm:pt modelId="{8021CB4B-ED0F-4387-9739-28F597948636}" type="sibTrans" cxnId="{10E35183-7937-4184-97C0-FA5341BBA6D5}">
      <dgm:prSet/>
      <dgm:spPr/>
      <dgm:t>
        <a:bodyPr/>
        <a:lstStyle/>
        <a:p>
          <a:endParaRPr lang="en-US"/>
        </a:p>
      </dgm:t>
    </dgm:pt>
    <dgm:pt modelId="{AAF4B2C9-56EF-4BFD-B659-0464E73CA350}">
      <dgm:prSet phldrT="[Text]"/>
      <dgm:spPr/>
      <dgm:t>
        <a:bodyPr/>
        <a:lstStyle/>
        <a:p>
          <a:r>
            <a:rPr lang="en-US" dirty="0" smtClean="0"/>
            <a:t>???</a:t>
          </a:r>
          <a:endParaRPr lang="en-US" dirty="0"/>
        </a:p>
      </dgm:t>
    </dgm:pt>
    <dgm:pt modelId="{912269CA-7254-4315-9A41-91FF09E18535}" type="parTrans" cxnId="{C6BE1F8D-F51B-41B5-955D-46FAEAD9056C}">
      <dgm:prSet/>
      <dgm:spPr/>
      <dgm:t>
        <a:bodyPr/>
        <a:lstStyle/>
        <a:p>
          <a:endParaRPr lang="en-US"/>
        </a:p>
      </dgm:t>
    </dgm:pt>
    <dgm:pt modelId="{47F92700-D3F2-47FC-AC18-C4C33656EE38}" type="sibTrans" cxnId="{C6BE1F8D-F51B-41B5-955D-46FAEAD9056C}">
      <dgm:prSet/>
      <dgm:spPr/>
      <dgm:t>
        <a:bodyPr/>
        <a:lstStyle/>
        <a:p>
          <a:endParaRPr lang="en-US"/>
        </a:p>
      </dgm:t>
    </dgm:pt>
    <dgm:pt modelId="{3AA225B0-CA2E-4B13-98CB-557C2D5BA93F}" type="pres">
      <dgm:prSet presAssocID="{A221F4F8-B707-4782-A42A-171CB44C7E8C}" presName="linear" presStyleCnt="0">
        <dgm:presLayoutVars>
          <dgm:animLvl val="lvl"/>
          <dgm:resizeHandles val="exact"/>
        </dgm:presLayoutVars>
      </dgm:prSet>
      <dgm:spPr/>
    </dgm:pt>
    <dgm:pt modelId="{F7ADB5A0-E596-440E-ACEB-3F836EB4374B}" type="pres">
      <dgm:prSet presAssocID="{16C8E1FB-836D-456F-81DD-4A9699D76BA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FE2F70F-DAF3-4332-974F-0ED2D4C0DBEC}" type="pres">
      <dgm:prSet presAssocID="{16C8E1FB-836D-456F-81DD-4A9699D76BA9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B2BB77-30AC-48F9-93F3-1EB8C3636442}" type="pres">
      <dgm:prSet presAssocID="{A12642F1-6E6F-4597-B458-6FA3FBACB7A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9F3AA4C-1D7E-4C4C-A00D-BC5735A4C256}" type="pres">
      <dgm:prSet presAssocID="{A12642F1-6E6F-4597-B458-6FA3FBACB7A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231CA-40AD-404F-AD92-4D4A60FE0FA6}" type="pres">
      <dgm:prSet presAssocID="{F44743BE-30A3-4F23-B015-6E29C7DA93A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FFE28EE2-5E2E-43BD-96EB-2136F7DB0777}" type="pres">
      <dgm:prSet presAssocID="{F44743BE-30A3-4F23-B015-6E29C7DA93A3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09FCE2-3B04-48A1-AB8C-BD9252C4BF96}" srcId="{16C8E1FB-836D-456F-81DD-4A9699D76BA9}" destId="{E3B2CDCB-2A05-433F-953B-6B26C5BF7458}" srcOrd="0" destOrd="0" parTransId="{FD4B5AA7-EDE1-44C4-8014-74753A60BE3C}" sibTransId="{24BCD3EF-C659-4558-8DAE-13A2059EE2D8}"/>
    <dgm:cxn modelId="{C6BE1F8D-F51B-41B5-955D-46FAEAD9056C}" srcId="{F44743BE-30A3-4F23-B015-6E29C7DA93A3}" destId="{AAF4B2C9-56EF-4BFD-B659-0464E73CA350}" srcOrd="0" destOrd="0" parTransId="{912269CA-7254-4315-9A41-91FF09E18535}" sibTransId="{47F92700-D3F2-47FC-AC18-C4C33656EE38}"/>
    <dgm:cxn modelId="{AC199234-BFEA-40ED-A360-A4577EA59A0C}" type="presOf" srcId="{AAF4B2C9-56EF-4BFD-B659-0464E73CA350}" destId="{FFE28EE2-5E2E-43BD-96EB-2136F7DB0777}" srcOrd="0" destOrd="0" presId="urn:microsoft.com/office/officeart/2005/8/layout/vList2"/>
    <dgm:cxn modelId="{61A4E25C-DD99-41EF-881E-5AB7FEBF1AD9}" type="presOf" srcId="{A221F4F8-B707-4782-A42A-171CB44C7E8C}" destId="{3AA225B0-CA2E-4B13-98CB-557C2D5BA93F}" srcOrd="0" destOrd="0" presId="urn:microsoft.com/office/officeart/2005/8/layout/vList2"/>
    <dgm:cxn modelId="{08E3D453-2552-45A7-90F5-B5A979D1F339}" srcId="{A221F4F8-B707-4782-A42A-171CB44C7E8C}" destId="{F44743BE-30A3-4F23-B015-6E29C7DA93A3}" srcOrd="2" destOrd="0" parTransId="{741A0867-5601-4368-AB5E-7B23B463F788}" sibTransId="{8058E605-2A4B-4A42-A82A-1126D8E30D69}"/>
    <dgm:cxn modelId="{CD39FD3F-F124-4E2E-BEBE-39614C9CB7E8}" type="presOf" srcId="{53B24552-B08C-48C3-A4B8-95DA1E10C2DE}" destId="{39F3AA4C-1D7E-4C4C-A00D-BC5735A4C256}" srcOrd="0" destOrd="0" presId="urn:microsoft.com/office/officeart/2005/8/layout/vList2"/>
    <dgm:cxn modelId="{10E35183-7937-4184-97C0-FA5341BBA6D5}" srcId="{A12642F1-6E6F-4597-B458-6FA3FBACB7AB}" destId="{53B24552-B08C-48C3-A4B8-95DA1E10C2DE}" srcOrd="0" destOrd="0" parTransId="{3FC07B9B-1907-424A-BA0E-C4091C0D5647}" sibTransId="{8021CB4B-ED0F-4387-9739-28F597948636}"/>
    <dgm:cxn modelId="{AFBC3EA9-640E-4955-8B84-298C05BAEAD3}" type="presOf" srcId="{A12642F1-6E6F-4597-B458-6FA3FBACB7AB}" destId="{93B2BB77-30AC-48F9-93F3-1EB8C3636442}" srcOrd="0" destOrd="0" presId="urn:microsoft.com/office/officeart/2005/8/layout/vList2"/>
    <dgm:cxn modelId="{776C7565-CAE2-46E2-87AF-FF5A3202D5C9}" type="presOf" srcId="{E3B2CDCB-2A05-433F-953B-6B26C5BF7458}" destId="{9FE2F70F-DAF3-4332-974F-0ED2D4C0DBEC}" srcOrd="0" destOrd="0" presId="urn:microsoft.com/office/officeart/2005/8/layout/vList2"/>
    <dgm:cxn modelId="{E104B5CE-EC54-40BC-B890-81EEF96003E5}" srcId="{A221F4F8-B707-4782-A42A-171CB44C7E8C}" destId="{16C8E1FB-836D-456F-81DD-4A9699D76BA9}" srcOrd="0" destOrd="0" parTransId="{19564141-B196-44AF-A9C5-48CBD03CB912}" sibTransId="{BADA0783-A8F7-4AC8-BA7E-0E4777505EBD}"/>
    <dgm:cxn modelId="{B99532A9-B299-4189-B464-1FAD3B1ABDB9}" type="presOf" srcId="{16C8E1FB-836D-456F-81DD-4A9699D76BA9}" destId="{F7ADB5A0-E596-440E-ACEB-3F836EB4374B}" srcOrd="0" destOrd="0" presId="urn:microsoft.com/office/officeart/2005/8/layout/vList2"/>
    <dgm:cxn modelId="{204F5216-2C85-48CE-B0B8-2046117EEE77}" srcId="{A221F4F8-B707-4782-A42A-171CB44C7E8C}" destId="{A12642F1-6E6F-4597-B458-6FA3FBACB7AB}" srcOrd="1" destOrd="0" parTransId="{EB52F3DC-CE21-4CC3-9150-23DD5F87068E}" sibTransId="{09843F1F-50B0-42CB-9E57-2168237CD744}"/>
    <dgm:cxn modelId="{CBE18A14-21AD-4A1A-B811-EEB116FB0775}" type="presOf" srcId="{F44743BE-30A3-4F23-B015-6E29C7DA93A3}" destId="{E76231CA-40AD-404F-AD92-4D4A60FE0FA6}" srcOrd="0" destOrd="0" presId="urn:microsoft.com/office/officeart/2005/8/layout/vList2"/>
    <dgm:cxn modelId="{74968577-D717-4AFF-9124-F805DAD56A14}" type="presParOf" srcId="{3AA225B0-CA2E-4B13-98CB-557C2D5BA93F}" destId="{F7ADB5A0-E596-440E-ACEB-3F836EB4374B}" srcOrd="0" destOrd="0" presId="urn:microsoft.com/office/officeart/2005/8/layout/vList2"/>
    <dgm:cxn modelId="{EA8D1F7C-848D-49E0-B42B-2EC24EFFFE34}" type="presParOf" srcId="{3AA225B0-CA2E-4B13-98CB-557C2D5BA93F}" destId="{9FE2F70F-DAF3-4332-974F-0ED2D4C0DBEC}" srcOrd="1" destOrd="0" presId="urn:microsoft.com/office/officeart/2005/8/layout/vList2"/>
    <dgm:cxn modelId="{AC602741-3B2D-4A45-82FE-731F8EB23B47}" type="presParOf" srcId="{3AA225B0-CA2E-4B13-98CB-557C2D5BA93F}" destId="{93B2BB77-30AC-48F9-93F3-1EB8C3636442}" srcOrd="2" destOrd="0" presId="urn:microsoft.com/office/officeart/2005/8/layout/vList2"/>
    <dgm:cxn modelId="{FB5A0EC7-188C-41B5-B83D-664F50352AB0}" type="presParOf" srcId="{3AA225B0-CA2E-4B13-98CB-557C2D5BA93F}" destId="{39F3AA4C-1D7E-4C4C-A00D-BC5735A4C256}" srcOrd="3" destOrd="0" presId="urn:microsoft.com/office/officeart/2005/8/layout/vList2"/>
    <dgm:cxn modelId="{B61519EA-3009-4478-9322-045EA4B52F73}" type="presParOf" srcId="{3AA225B0-CA2E-4B13-98CB-557C2D5BA93F}" destId="{E76231CA-40AD-404F-AD92-4D4A60FE0FA6}" srcOrd="4" destOrd="0" presId="urn:microsoft.com/office/officeart/2005/8/layout/vList2"/>
    <dgm:cxn modelId="{DF0B4E31-7E85-4D0C-8633-30EDD51E2FDC}" type="presParOf" srcId="{3AA225B0-CA2E-4B13-98CB-557C2D5BA93F}" destId="{FFE28EE2-5E2E-43BD-96EB-2136F7DB077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DB5A0-E596-440E-ACEB-3F836EB4374B}">
      <dsp:nvSpPr>
        <dsp:cNvPr id="0" name=""/>
        <dsp:cNvSpPr/>
      </dsp:nvSpPr>
      <dsp:spPr>
        <a:xfrm>
          <a:off x="0" y="46482"/>
          <a:ext cx="7033846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Block/Logic Level</a:t>
          </a:r>
          <a:endParaRPr lang="en-US" sz="4100" kern="1200" dirty="0"/>
        </a:p>
      </dsp:txBody>
      <dsp:txXfrm>
        <a:off x="48005" y="94487"/>
        <a:ext cx="6937836" cy="887374"/>
      </dsp:txXfrm>
    </dsp:sp>
    <dsp:sp modelId="{9FE2F70F-DAF3-4332-974F-0ED2D4C0DBEC}">
      <dsp:nvSpPr>
        <dsp:cNvPr id="0" name=""/>
        <dsp:cNvSpPr/>
      </dsp:nvSpPr>
      <dsp:spPr>
        <a:xfrm>
          <a:off x="0" y="1029867"/>
          <a:ext cx="703384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325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???</a:t>
          </a:r>
          <a:endParaRPr lang="en-US" sz="3200" kern="1200" dirty="0"/>
        </a:p>
      </dsp:txBody>
      <dsp:txXfrm>
        <a:off x="0" y="1029867"/>
        <a:ext cx="7033846" cy="678960"/>
      </dsp:txXfrm>
    </dsp:sp>
    <dsp:sp modelId="{93B2BB77-30AC-48F9-93F3-1EB8C3636442}">
      <dsp:nvSpPr>
        <dsp:cNvPr id="0" name=""/>
        <dsp:cNvSpPr/>
      </dsp:nvSpPr>
      <dsp:spPr>
        <a:xfrm>
          <a:off x="0" y="1708827"/>
          <a:ext cx="7033846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Standard Cells</a:t>
          </a:r>
          <a:endParaRPr lang="en-US" sz="4100" kern="1200" dirty="0"/>
        </a:p>
      </dsp:txBody>
      <dsp:txXfrm>
        <a:off x="48005" y="1756832"/>
        <a:ext cx="6937836" cy="887374"/>
      </dsp:txXfrm>
    </dsp:sp>
    <dsp:sp modelId="{39F3AA4C-1D7E-4C4C-A00D-BC5735A4C256}">
      <dsp:nvSpPr>
        <dsp:cNvPr id="0" name=""/>
        <dsp:cNvSpPr/>
      </dsp:nvSpPr>
      <dsp:spPr>
        <a:xfrm>
          <a:off x="0" y="2692212"/>
          <a:ext cx="703384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325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???</a:t>
          </a:r>
          <a:endParaRPr lang="en-US" sz="3200" kern="1200" dirty="0"/>
        </a:p>
      </dsp:txBody>
      <dsp:txXfrm>
        <a:off x="0" y="2692212"/>
        <a:ext cx="7033846" cy="678960"/>
      </dsp:txXfrm>
    </dsp:sp>
    <dsp:sp modelId="{E76231CA-40AD-404F-AD92-4D4A60FE0FA6}">
      <dsp:nvSpPr>
        <dsp:cNvPr id="0" name=""/>
        <dsp:cNvSpPr/>
      </dsp:nvSpPr>
      <dsp:spPr>
        <a:xfrm>
          <a:off x="0" y="3371172"/>
          <a:ext cx="7033846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Device Level</a:t>
          </a:r>
          <a:endParaRPr lang="en-US" sz="4100" kern="1200" dirty="0"/>
        </a:p>
      </dsp:txBody>
      <dsp:txXfrm>
        <a:off x="48005" y="3419177"/>
        <a:ext cx="6937836" cy="887374"/>
      </dsp:txXfrm>
    </dsp:sp>
    <dsp:sp modelId="{FFE28EE2-5E2E-43BD-96EB-2136F7DB0777}">
      <dsp:nvSpPr>
        <dsp:cNvPr id="0" name=""/>
        <dsp:cNvSpPr/>
      </dsp:nvSpPr>
      <dsp:spPr>
        <a:xfrm>
          <a:off x="0" y="4354557"/>
          <a:ext cx="703384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325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???</a:t>
          </a:r>
          <a:endParaRPr lang="en-US" sz="3200" kern="1200" dirty="0"/>
        </a:p>
      </dsp:txBody>
      <dsp:txXfrm>
        <a:off x="0" y="4354557"/>
        <a:ext cx="7033846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55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07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03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34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03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31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5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>
            <a:duotone>
              <a:schemeClr val="bg1">
                <a:shade val="80000"/>
              </a:schemeClr>
              <a:schemeClr val="bg1">
                <a:tint val="98000"/>
                <a:satMod val="13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866456" y="5402580"/>
            <a:ext cx="8277544" cy="14649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866456" y="7620"/>
            <a:ext cx="8277544" cy="1356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6600"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280661"/>
            <a:ext cx="6189583" cy="112014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  <a:latin typeface="Dotum" pitchFamily="34" charset="-127"/>
                <a:ea typeface="Dotum" pitchFamily="34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fld id="{B0AF5C5B-EB71-436F-9257-8A3D710F9882}" type="datetime1">
              <a:rPr lang="en-US" smtClean="0"/>
              <a:pPr/>
              <a:t>4/2/2013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2797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000" baseline="0">
                <a:ln w="12700">
                  <a:noFill/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fld id="{80886FED-4002-4472-90F7-A712134272B7}" type="datetime1">
              <a:rPr lang="en-US" smtClean="0"/>
              <a:pPr/>
              <a:t>4/2/2013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41080" y="6477000"/>
            <a:ext cx="426720" cy="365125"/>
          </a:xfrm>
        </p:spPr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2849880"/>
            <a:ext cx="7239000" cy="1645920"/>
          </a:xfrm>
        </p:spPr>
        <p:txBody>
          <a:bodyPr>
            <a:noAutofit/>
          </a:bodyPr>
          <a:lstStyle>
            <a:lvl1pPr algn="l">
              <a:defRPr sz="4800" baseline="0">
                <a:ln w="12700">
                  <a:noFill/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/>
          <p:cNvCxnSpPr/>
          <p:nvPr userDrawn="1"/>
        </p:nvCxnSpPr>
        <p:spPr>
          <a:xfrm flipH="1" flipV="1">
            <a:off x="0" y="1270034"/>
            <a:ext cx="853032" cy="2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 w="19050"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Dotum" pitchFamily="34" charset="-127"/>
                <a:ea typeface="Dotum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Dotum" pitchFamily="34" charset="-127"/>
                <a:ea typeface="Dotum" pitchFamily="34" charset="-127"/>
              </a:defRPr>
            </a:lvl1pPr>
          </a:lstStyle>
          <a:p>
            <a:fld id="{F91F19F0-DCE1-4E3D-9B62-8ADF88CCFDBE}" type="datetime1">
              <a:rPr lang="en-US" smtClean="0"/>
              <a:pPr/>
              <a:t>4/2/2013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136" y="0"/>
            <a:ext cx="846896" cy="6858000"/>
            <a:chOff x="457200" y="0"/>
            <a:chExt cx="846896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623299"/>
              <a:ext cx="592" cy="5234701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0"/>
              <a:ext cx="840759" cy="1623299"/>
              <a:chOff x="463337" y="0"/>
              <a:chExt cx="840759" cy="1623299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100453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51874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106822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126586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137432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126586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100202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51631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107288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126050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137123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125741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62310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122824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flipH="1">
                <a:off x="875398" y="0"/>
                <a:ext cx="902" cy="89937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90009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127013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125479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1" name="Straight Connector 40"/>
          <p:cNvCxnSpPr/>
          <p:nvPr userDrawn="1"/>
        </p:nvCxnSpPr>
        <p:spPr>
          <a:xfrm flipH="1">
            <a:off x="836890" y="1265863"/>
            <a:ext cx="8307110" cy="438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Dotum" pitchFamily="34" charset="-127"/>
          <a:ea typeface="Dotum" pitchFamily="34" charset="-127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1403" y="1803806"/>
            <a:ext cx="8222597" cy="3416725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Deliberate Practice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Variation-Resilient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Building </a:t>
            </a:r>
            <a:r>
              <a:rPr lang="en-US" sz="4400" dirty="0"/>
              <a:t>Blocks for</a:t>
            </a:r>
            <a:br>
              <a:rPr lang="en-US" sz="4400" dirty="0"/>
            </a:br>
            <a:r>
              <a:rPr lang="en-US" sz="4400" dirty="0"/>
              <a:t>Ultra-Low-Energy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Sub-Threshold </a:t>
            </a:r>
            <a:r>
              <a:rPr lang="en-US" sz="4400" dirty="0"/>
              <a:t>Design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321" y="5598543"/>
            <a:ext cx="6737404" cy="110418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>
                <a:latin typeface="Dotum" pitchFamily="34" charset="-127"/>
                <a:ea typeface="Dotum" pitchFamily="34" charset="-127"/>
              </a:rPr>
              <a:t>Alicia, Kyle, </a:t>
            </a:r>
            <a:r>
              <a:rPr lang="en-US" dirty="0" err="1" smtClean="0">
                <a:latin typeface="Dotum" pitchFamily="34" charset="-127"/>
                <a:ea typeface="Dotum" pitchFamily="34" charset="-127"/>
              </a:rPr>
              <a:t>Yanqing</a:t>
            </a:r>
            <a:endParaRPr lang="en-US" dirty="0" smtClean="0">
              <a:latin typeface="Dotum" pitchFamily="34" charset="-127"/>
              <a:ea typeface="Dotum" pitchFamily="34" charset="-127"/>
            </a:endParaRPr>
          </a:p>
          <a:p>
            <a:pPr algn="l"/>
            <a:r>
              <a:rPr lang="en-US" dirty="0" smtClean="0">
                <a:latin typeface="Dotum" pitchFamily="34" charset="-127"/>
                <a:ea typeface="Dotum" pitchFamily="34" charset="-127"/>
              </a:rPr>
              <a:t>Dept. of Electrical Engineering, University of Virginia</a:t>
            </a:r>
          </a:p>
          <a:p>
            <a:pPr algn="l"/>
            <a:r>
              <a:rPr lang="en-US" dirty="0" smtClean="0">
                <a:latin typeface="Dotum" pitchFamily="34" charset="-127"/>
                <a:ea typeface="Dotum" pitchFamily="34" charset="-127"/>
              </a:rPr>
              <a:t>April 03, </a:t>
            </a:r>
            <a:r>
              <a:rPr lang="en-US" dirty="0" smtClean="0">
                <a:latin typeface="Dotum" pitchFamily="34" charset="-127"/>
                <a:ea typeface="Dotum" pitchFamily="34" charset="-127"/>
              </a:rPr>
              <a:t>2013</a:t>
            </a:r>
            <a:endParaRPr lang="en-US" dirty="0">
              <a:latin typeface="Dotum" pitchFamily="34" charset="-127"/>
              <a:ea typeface="Dotu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1" y="1461540"/>
            <a:ext cx="7020943" cy="425345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Process Variations, University of Maryland, Advanced VLSI </a:t>
            </a:r>
            <a:r>
              <a:rPr lang="en-US" sz="1800" dirty="0" err="1" smtClean="0"/>
              <a:t>Design:http</a:t>
            </a:r>
            <a:r>
              <a:rPr lang="en-US" sz="1800" dirty="0"/>
              <a:t>://www.csee.umbc.edu/~</a:t>
            </a:r>
            <a:r>
              <a:rPr lang="en-US" sz="1800" dirty="0" smtClean="0"/>
              <a:t>cpatel2/links/640/lectures/lect10_process_var.pdf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err="1" smtClean="0"/>
              <a:t>Reynders</a:t>
            </a:r>
            <a:r>
              <a:rPr lang="en-US" sz="1800" dirty="0"/>
              <a:t>, N.; </a:t>
            </a:r>
            <a:r>
              <a:rPr lang="en-US" sz="1800" dirty="0" err="1"/>
              <a:t>Dehaene</a:t>
            </a:r>
            <a:r>
              <a:rPr lang="en-US" sz="1800" dirty="0"/>
              <a:t>, W., "</a:t>
            </a:r>
            <a:r>
              <a:rPr lang="en-US" sz="1800" b="1" dirty="0"/>
              <a:t>Variation-Resilient Building Blocks for Ultra-Low-Energy Sub-Threshold Design</a:t>
            </a:r>
            <a:r>
              <a:rPr lang="en-US" sz="1800" dirty="0"/>
              <a:t>," Circuits and Systems II: Express Briefs, IEEE Transactions on , vol.59, no.12, pp.898,902, Dec. 2012.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440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443344" y="1476531"/>
            <a:ext cx="6790710" cy="5000468"/>
          </a:xfrm>
        </p:spPr>
        <p:txBody>
          <a:bodyPr>
            <a:normAutofit/>
          </a:bodyPr>
          <a:lstStyle/>
          <a:p>
            <a:r>
              <a:rPr lang="en-US" dirty="0" smtClean="0"/>
              <a:t>Energy minimization for BSNs</a:t>
            </a:r>
          </a:p>
          <a:p>
            <a:r>
              <a:rPr lang="en-US" dirty="0" smtClean="0"/>
              <a:t>Operate circuits in sub-threshold</a:t>
            </a:r>
          </a:p>
          <a:p>
            <a:r>
              <a:rPr lang="en-US" dirty="0" smtClean="0"/>
              <a:t>Tradeoffs</a:t>
            </a:r>
          </a:p>
          <a:p>
            <a:pPr lvl="1"/>
            <a:r>
              <a:rPr lang="en-US" dirty="0" smtClean="0"/>
              <a:t>Sensitivity to variation</a:t>
            </a:r>
          </a:p>
          <a:p>
            <a:pPr lvl="1"/>
            <a:r>
              <a:rPr lang="en-US" dirty="0" smtClean="0"/>
              <a:t>Performance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1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008089"/>
          </a:xfrm>
        </p:spPr>
        <p:txBody>
          <a:bodyPr/>
          <a:lstStyle/>
          <a:p>
            <a:r>
              <a:rPr lang="en-US" dirty="0" smtClean="0"/>
              <a:t>What is Variation?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Devices performing differently from how they were designed to operate</a:t>
            </a:r>
          </a:p>
          <a:p>
            <a:pPr lvl="1"/>
            <a:r>
              <a:rPr lang="en-US" dirty="0" smtClean="0"/>
              <a:t>Effects</a:t>
            </a:r>
          </a:p>
          <a:p>
            <a:pPr lvl="2"/>
            <a:r>
              <a:rPr lang="en-US" dirty="0" smtClean="0"/>
              <a:t>Robustness</a:t>
            </a:r>
          </a:p>
          <a:p>
            <a:pPr lvl="2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Causes</a:t>
            </a:r>
          </a:p>
          <a:p>
            <a:pPr lvl="2"/>
            <a:r>
              <a:rPr lang="en-US" dirty="0" smtClean="0"/>
              <a:t>Process</a:t>
            </a:r>
          </a:p>
          <a:p>
            <a:pPr lvl="2"/>
            <a:r>
              <a:rPr lang="en-US" dirty="0" smtClean="0"/>
              <a:t>Voltage</a:t>
            </a:r>
          </a:p>
          <a:p>
            <a:pPr lvl="2"/>
            <a:r>
              <a:rPr lang="en-US" dirty="0" smtClean="0"/>
              <a:t>Temperature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9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in Sub-Threshold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929296" y="1559169"/>
            <a:ext cx="4026283" cy="4951828"/>
          </a:xfrm>
        </p:spPr>
        <p:txBody>
          <a:bodyPr/>
          <a:lstStyle/>
          <a:p>
            <a:r>
              <a:rPr lang="en-US" dirty="0" smtClean="0"/>
              <a:t>Types of Variation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Random Dopant Fluctuation</a:t>
            </a:r>
          </a:p>
          <a:p>
            <a:pPr lvl="1"/>
            <a:r>
              <a:rPr lang="en-US" dirty="0" smtClean="0"/>
              <a:t>Carrier Mobility</a:t>
            </a:r>
          </a:p>
          <a:p>
            <a:pPr lvl="1"/>
            <a:r>
              <a:rPr lang="en-US" dirty="0" smtClean="0"/>
              <a:t>W/L </a:t>
            </a:r>
            <a:endParaRPr lang="en-US" dirty="0"/>
          </a:p>
          <a:p>
            <a:pPr lvl="2"/>
            <a:r>
              <a:rPr lang="en-US" dirty="0" smtClean="0"/>
              <a:t>Lithography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Threshold Voltage</a:t>
            </a:r>
          </a:p>
          <a:p>
            <a:pPr lvl="2"/>
            <a:r>
              <a:rPr lang="en-US" dirty="0" smtClean="0"/>
              <a:t>Oxide Thickness</a:t>
            </a:r>
          </a:p>
          <a:p>
            <a:r>
              <a:rPr lang="en-US" dirty="0" smtClean="0"/>
              <a:t>Analysis Tools</a:t>
            </a:r>
          </a:p>
          <a:p>
            <a:pPr lvl="1"/>
            <a:r>
              <a:rPr lang="en-US" dirty="0" smtClean="0"/>
              <a:t>Monte Carlo</a:t>
            </a:r>
          </a:p>
          <a:p>
            <a:pPr lvl="1"/>
            <a:r>
              <a:rPr lang="en-US" dirty="0" smtClean="0"/>
              <a:t>Corner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808764" y="2457241"/>
                <a:ext cx="2272057" cy="5089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𝑔𝑠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𝑡h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8764" y="2457241"/>
                <a:ext cx="2272057" cy="50898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4420" r="23681" b="3129"/>
          <a:stretch/>
        </p:blipFill>
        <p:spPr>
          <a:xfrm>
            <a:off x="4402075" y="3127130"/>
            <a:ext cx="4665725" cy="31417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9239" y="6249059"/>
            <a:ext cx="1104900" cy="5238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13242" y="3258830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[1]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for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1356610" y="1746354"/>
                <a:ext cx="7330190" cy="4764643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Energy Consumption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Gate Delay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Delay Variation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Robustness</a:t>
                </a:r>
              </a:p>
              <a:p>
                <a:pPr marL="91440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Noise Margins (output swing)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Area overhead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1356610" y="1746354"/>
                <a:ext cx="7330190" cy="4764643"/>
              </a:xfrm>
              <a:blipFill rotWithShape="0">
                <a:blip r:embed="rId3"/>
                <a:stretch>
                  <a:fillRect l="-1248" t="-1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5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5088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Attacking the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2844843"/>
              </p:ext>
            </p:extLst>
          </p:nvPr>
        </p:nvGraphicFramePr>
        <p:xfrm>
          <a:off x="1219200" y="1397000"/>
          <a:ext cx="7033846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53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107948" y="1438306"/>
            <a:ext cx="7189108" cy="4389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How do you design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sub-threshold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standard cells capable of MHz operation that are variation-resilient?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1107948" y="1438306"/>
                <a:ext cx="7189108" cy="438912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For an inverter, what design choices can we do to make it variation resilient?</a:t>
                </a:r>
              </a:p>
              <a:p>
                <a:pPr marL="914400" lvl="1" indent="-514350"/>
                <a:r>
                  <a:rPr lang="en-US" dirty="0"/>
                  <a:t>Area overhead</a:t>
                </a:r>
              </a:p>
              <a:p>
                <a:pPr marL="914400" lvl="1" indent="-514350"/>
                <a:r>
                  <a:rPr lang="en-US" dirty="0" smtClean="0"/>
                  <a:t>Delay </a:t>
                </a:r>
                <a:r>
                  <a:rPr lang="en-US" dirty="0"/>
                  <a:t>Variation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marL="914400" lvl="1" indent="-514350"/>
                <a:r>
                  <a:rPr lang="en-US" dirty="0"/>
                  <a:t>Robustness</a:t>
                </a:r>
              </a:p>
              <a:p>
                <a:pPr marL="1314450" lvl="2" indent="-514350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marL="1314450" lvl="2" indent="-514350"/>
                <a:r>
                  <a:rPr lang="en-US" dirty="0"/>
                  <a:t>Noise Margins (output swing)</a:t>
                </a:r>
              </a:p>
              <a:p>
                <a:pPr marL="914400" lvl="1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1107948" y="1438306"/>
                <a:ext cx="7189108" cy="4389120"/>
              </a:xfrm>
              <a:blipFill rotWithShape="0">
                <a:blip r:embed="rId3"/>
                <a:stretch>
                  <a:fillRect l="-1272" t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929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107948" y="1438306"/>
            <a:ext cx="7189108" cy="4389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After considering the inverter, what other techniques can we apply to other standard cells?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Combinational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Sequential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2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 (1)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 (1)</Template>
  <TotalTime>13142</TotalTime>
  <Words>235</Words>
  <Application>Microsoft Office PowerPoint</Application>
  <PresentationFormat>On-screen Show (4:3)</PresentationFormat>
  <Paragraphs>80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Dotum</vt:lpstr>
      <vt:lpstr>Arial</vt:lpstr>
      <vt:lpstr>Calibri</vt:lpstr>
      <vt:lpstr>Cambria Math</vt:lpstr>
      <vt:lpstr>Courier New</vt:lpstr>
      <vt:lpstr>Informal Roman</vt:lpstr>
      <vt:lpstr>Times New Roman</vt:lpstr>
      <vt:lpstr>Wingdings</vt:lpstr>
      <vt:lpstr>RLPVLSI_PPT_TEMPLATE (1)</vt:lpstr>
      <vt:lpstr>Deliberate Practice  Variation-Resilient  Building Blocks for Ultra-Low-Energy  Sub-Threshold Design </vt:lpstr>
      <vt:lpstr>Motivation</vt:lpstr>
      <vt:lpstr>What is Variation?</vt:lpstr>
      <vt:lpstr>Variation in Sub-Threshold</vt:lpstr>
      <vt:lpstr>Metrics for Evaluation</vt:lpstr>
      <vt:lpstr>Attacking the Problem</vt:lpstr>
      <vt:lpstr>Research Questions</vt:lpstr>
      <vt:lpstr>Research Questions</vt:lpstr>
      <vt:lpstr>Research Questions</vt:lpstr>
      <vt:lpstr>References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Programmable Multi-Channel Sub-Threshold FIR Filter for a Body Area Sensor Node</dc:title>
  <dc:creator>amk5vx</dc:creator>
  <cp:lastModifiedBy>Alicia Klinefelter</cp:lastModifiedBy>
  <cp:revision>544</cp:revision>
  <cp:lastPrinted>2011-09-12T21:41:37Z</cp:lastPrinted>
  <dcterms:created xsi:type="dcterms:W3CDTF">2011-09-15T14:23:38Z</dcterms:created>
  <dcterms:modified xsi:type="dcterms:W3CDTF">2013-04-02T19:01:41Z</dcterms:modified>
</cp:coreProperties>
</file>